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A0003"/>
    <a:srgbClr val="62139E"/>
    <a:srgbClr val="219797"/>
    <a:srgbClr val="E3CD74"/>
    <a:srgbClr val="EEB42D"/>
    <a:srgbClr val="EED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1" autoAdjust="0"/>
    <p:restoredTop sz="94757" autoAdjust="0"/>
  </p:normalViewPr>
  <p:slideViewPr>
    <p:cSldViewPr>
      <p:cViewPr varScale="1">
        <p:scale>
          <a:sx n="131" d="100"/>
          <a:sy n="131" d="100"/>
        </p:scale>
        <p:origin x="-2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Verdana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Verdana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Verdana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Verdana" pitchFamily="34" charset="0"/>
              </a:defRPr>
            </a:lvl1pPr>
          </a:lstStyle>
          <a:p>
            <a:fld id="{552925BE-C804-4AFA-91A0-9F5620E11BF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7038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fld id="{9D71FE4C-5514-48E0-92E9-1B51D30FD01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1478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EF3AA7-63A8-4E8C-BA4F-AF88EB1C39A2}" type="slidenum">
              <a:rPr lang="ja-JP" altLang="en-US"/>
              <a:pPr/>
              <a:t>1</a:t>
            </a:fld>
            <a:endParaRPr lang="en-US" altLang="ja-JP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C5B506-55D7-423B-89EF-40EDB102491A}" type="slidenum">
              <a:rPr lang="ja-JP" altLang="en-US"/>
              <a:pPr/>
              <a:t>10</a:t>
            </a:fld>
            <a:endParaRPr lang="en-US" altLang="ja-JP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2E2076-E032-41EB-8B55-1F38B5EAA7B6}" type="slidenum">
              <a:rPr lang="ja-JP" altLang="en-US"/>
              <a:pPr/>
              <a:t>2</a:t>
            </a:fld>
            <a:endParaRPr lang="en-US" altLang="ja-JP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F4CF96-DEF6-4DC8-AC9A-D5B4D893B849}" type="slidenum">
              <a:rPr lang="ja-JP" altLang="en-US"/>
              <a:pPr/>
              <a:t>3</a:t>
            </a:fld>
            <a:endParaRPr lang="en-US" altLang="ja-JP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26F8DC-46D8-4C6D-955F-207FC4EF5AAD}" type="slidenum">
              <a:rPr lang="ja-JP" altLang="en-US"/>
              <a:pPr/>
              <a:t>4</a:t>
            </a:fld>
            <a:endParaRPr lang="en-US" altLang="ja-JP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562478-8992-4A46-A862-16F5A7C39526}" type="slidenum">
              <a:rPr lang="ja-JP" altLang="en-US"/>
              <a:pPr/>
              <a:t>5</a:t>
            </a:fld>
            <a:endParaRPr lang="en-US" altLang="ja-JP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ED3502-F068-4FB3-86AD-D9DD9B3B4C88}" type="slidenum">
              <a:rPr lang="ja-JP" altLang="en-US"/>
              <a:pPr/>
              <a:t>6</a:t>
            </a:fld>
            <a:endParaRPr lang="en-US" altLang="ja-JP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6663B1-F85F-44E8-94E8-12C99ED007B7}" type="slidenum">
              <a:rPr lang="ja-JP" altLang="en-US"/>
              <a:pPr/>
              <a:t>7</a:t>
            </a:fld>
            <a:endParaRPr lang="en-US" altLang="ja-JP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0C6DDE-94AC-49FB-9F79-0B2485692AAA}" type="slidenum">
              <a:rPr lang="ja-JP" altLang="en-US"/>
              <a:pPr/>
              <a:t>8</a:t>
            </a:fld>
            <a:endParaRPr lang="en-US" altLang="ja-JP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FF0869-9E42-40D6-8729-9A245EBE4B37}" type="slidenum">
              <a:rPr lang="ja-JP" altLang="en-US"/>
              <a:pPr/>
              <a:t>9</a:t>
            </a:fld>
            <a:endParaRPr lang="en-US" altLang="ja-JP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03188"/>
            <a:ext cx="8229600" cy="11652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 dirty="0" smtClean="0"/>
              <a:t>マスター タイトルの書式設定</a:t>
            </a:r>
            <a:endParaRPr lang="ja-JP" altLang="en-US" noProof="0" dirty="0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143000"/>
            <a:ext cx="6140450" cy="5191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ja-JP" altLang="en-US" noProof="0" dirty="0" smtClean="0"/>
              <a:t>マスター サブタイトルの書式設定</a:t>
            </a:r>
            <a:endParaRPr lang="ja-JP" altLang="en-US" noProof="0" dirty="0" smtClean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477000"/>
            <a:ext cx="4343400" cy="3810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BDC2DE14-BF05-4EFC-9135-9A7355A4449A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F7F5A-6B4A-45C7-8255-D66C211C2B0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806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828800"/>
            <a:ext cx="2076450" cy="42672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28800"/>
            <a:ext cx="6076950" cy="4267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781EE-7580-4A9B-B102-9AF18FB82A6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367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FB681-C431-482B-BD61-CA983754751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089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9171A-574A-47C9-8870-2DD1107FE07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477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6670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6670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CC4AC1-094B-437C-8A7A-E11C48CD137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353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33F28-2577-4962-9F13-DF3A9CA72F5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94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7830A-0945-4637-B5C6-37C8C59EE84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987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9A109-2B2C-4AE8-9440-39358973AAB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31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0541C2-E7A5-4A47-BFC8-E7C2D141210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758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0E98-C313-4E56-8291-7870C83CFF1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2820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412776"/>
            <a:ext cx="8305800" cy="1254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667000"/>
            <a:ext cx="83058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956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43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  <a:ea typeface="ＭＳ Ｐゴシック" pitchFamily="50" charset="-128"/>
              </a:defRPr>
            </a:lvl1pPr>
          </a:lstStyle>
          <a:p>
            <a:fld id="{CD79D8D3-08BA-4F27-B39C-7B171E4F701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•"/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–"/>
        <a:defRPr kumimoji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•"/>
        <a:defRPr kumimoji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–"/>
        <a:defRPr kumimoj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3188"/>
            <a:ext cx="9144000" cy="1165225"/>
          </a:xfrm>
        </p:spPr>
        <p:txBody>
          <a:bodyPr/>
          <a:lstStyle/>
          <a:p>
            <a:pPr algn="ctr"/>
            <a:r>
              <a:rPr lang="ja-JP" altLang="en-US" sz="37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市民活動でインターネットをもっと活用！</a:t>
            </a:r>
            <a:endParaRPr lang="en-US" altLang="ja-JP" sz="37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143000"/>
            <a:ext cx="7283152" cy="519113"/>
          </a:xfrm>
        </p:spPr>
        <p:txBody>
          <a:bodyPr/>
          <a:lstStyle/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特定非営利活動法人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NPO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福祉支援</a:t>
            </a:r>
            <a:r>
              <a:rPr lang="ja-JP" altLang="en-US" dirty="0" err="1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ゆう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やけ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ネット　程田 和義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6453337"/>
            <a:ext cx="9144000" cy="404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lnSpc>
                <a:spcPts val="2600"/>
              </a:lnSpc>
              <a:spcBef>
                <a:spcPct val="0"/>
              </a:spcBef>
              <a:spcAft>
                <a:spcPts val="600"/>
              </a:spcAft>
              <a:buFontTx/>
              <a:buNone/>
              <a:defRPr kumimoji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ts val="2600"/>
              </a:lnSpc>
              <a:spcBef>
                <a:spcPct val="0"/>
              </a:spcBef>
              <a:spcAft>
                <a:spcPts val="600"/>
              </a:spcAft>
              <a:buChar char="–"/>
              <a:defRPr kumimoji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lnSpc>
                <a:spcPts val="2600"/>
              </a:lnSpc>
              <a:spcBef>
                <a:spcPct val="0"/>
              </a:spcBef>
              <a:spcAft>
                <a:spcPts val="600"/>
              </a:spcAft>
              <a:buChar char="•"/>
              <a:defRPr kumimoji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lnSpc>
                <a:spcPts val="2600"/>
              </a:lnSpc>
              <a:spcBef>
                <a:spcPct val="0"/>
              </a:spcBef>
              <a:spcAft>
                <a:spcPts val="600"/>
              </a:spcAft>
              <a:buChar char="–"/>
              <a:defRPr kumimoj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lnSpc>
                <a:spcPts val="2600"/>
              </a:lnSpc>
              <a:spcBef>
                <a:spcPct val="0"/>
              </a:spcBef>
              <a:spcAft>
                <a:spcPts val="600"/>
              </a:spcAft>
              <a:buChar char="»"/>
              <a:defRPr kumimoji="1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lnSpc>
                <a:spcPts val="2600"/>
              </a:lnSpc>
              <a:spcBef>
                <a:spcPct val="0"/>
              </a:spcBef>
              <a:spcAft>
                <a:spcPts val="600"/>
              </a:spcAft>
              <a:buChar char="»"/>
              <a:defRPr kumimoji="1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ts val="2600"/>
              </a:lnSpc>
              <a:spcBef>
                <a:spcPct val="0"/>
              </a:spcBef>
              <a:spcAft>
                <a:spcPts val="600"/>
              </a:spcAft>
              <a:buChar char="»"/>
              <a:defRPr kumimoji="1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ts val="2600"/>
              </a:lnSpc>
              <a:spcBef>
                <a:spcPct val="0"/>
              </a:spcBef>
              <a:spcAft>
                <a:spcPts val="600"/>
              </a:spcAft>
              <a:buChar char="»"/>
              <a:defRPr kumimoji="1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ts val="2600"/>
              </a:lnSpc>
              <a:spcBef>
                <a:spcPct val="0"/>
              </a:spcBef>
              <a:spcAft>
                <a:spcPts val="600"/>
              </a:spcAft>
              <a:buChar char="»"/>
              <a:defRPr kumimoji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ja-JP" altLang="en-US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市民活動フェア</a:t>
            </a:r>
            <a:r>
              <a:rPr lang="en-US" altLang="ja-JP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2013</a:t>
            </a:r>
            <a:r>
              <a:rPr lang="ja-JP" altLang="en-US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</a:t>
            </a:r>
            <a:r>
              <a:rPr lang="en-US" altLang="ja-JP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2013</a:t>
            </a:r>
            <a:r>
              <a:rPr lang="ja-JP" altLang="en-US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9</a:t>
            </a:r>
            <a:r>
              <a:rPr lang="ja-JP" altLang="en-US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土</a:t>
            </a:r>
            <a:r>
              <a:rPr lang="en-US" altLang="ja-JP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200" kern="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en-US" altLang="ja-JP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</a:t>
            </a:r>
            <a:r>
              <a:rPr lang="ja-JP" altLang="en-US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200" kern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かながわ県民センター</a:t>
            </a:r>
            <a:endParaRPr lang="en-US" altLang="ja-JP" sz="1200" kern="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44824"/>
            <a:ext cx="8305800" cy="822176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何でも相談会コーナー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毎月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回、かながわ県民センターにて、日曜日　午後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時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15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分から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4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時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45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分まで勉強会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B681-C431-482B-BD61-CA983754751B}" type="slidenum">
              <a:rPr lang="ja-JP" altLang="en-US" smtClean="0"/>
              <a:pPr/>
              <a:t>10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88840"/>
            <a:ext cx="8305800" cy="678160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セミナー トピックス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インターネットの活用方法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デジタルマーケティング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コンテンツの注意事項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セキュリティ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どうしたら見てもらえるか？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これだけ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は考えよう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質疑応答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なんでも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相談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コーナー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B681-C431-482B-BD61-CA983754751B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72816"/>
            <a:ext cx="8305800" cy="894184"/>
          </a:xfrm>
        </p:spPr>
        <p:txBody>
          <a:bodyPr/>
          <a:lstStyle/>
          <a:p>
            <a:r>
              <a:rPr lang="ja-JP" altLang="en-US" dirty="0" smtClean="0">
                <a:ea typeface="ＭＳ Ｐゴシック" pitchFamily="50" charset="-128"/>
              </a:rPr>
              <a:t>インターネットの活用方法</a:t>
            </a:r>
            <a:endParaRPr lang="en-US" altLang="ja-JP" dirty="0">
              <a:ea typeface="ＭＳ Ｐゴシック" pitchFamily="50" charset="-128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305800" cy="3786336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インターネットは生活に欠かせない、社会インフラ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子ども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から高齢者まで利用する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若い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人がメインのようですが利用形態の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違い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を理解する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一般的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にインターネットで生まれた事業はアグレッシブ、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Google</a:t>
            </a:r>
            <a:r>
              <a:rPr lang="ja-JP" altLang="en-US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のような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インターネットは電子メールではじまり、現在の電子メールが重要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ソーシャルネットサービスは発展途上の事業で未成熟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既存の事業をインターネットで効率化、便利になることを中心に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インターネットはサービス事業がほとんど、製造業、農林水産業とは違う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広告宣伝、マーケティングと同じでターゲットが重要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B681-C431-482B-BD61-CA983754751B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72816"/>
            <a:ext cx="8305800" cy="894184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デジタルマーケティング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912"/>
            <a:ext cx="8305800" cy="3459088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インターネットはサービス事業としての売上げよりも広告宣伝がメイン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ターゲットと目的を明確にする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大きなインターネットメディアと専門的なメディア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グローバルでない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と大きくなれない、専門性は別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団体のホームページ、無料ブログ、フェスブック、ツイッター、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One to One 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マーケティングが主流で、頻繁に電子メールが配信される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あれもこれ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もではなく、まず、団体のホームページと電子メール配信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個人ごとにブログやツイッターで情報発信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フェイスブックは個人としてなれる、団体としてはよく考える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B681-C431-482B-BD61-CA983754751B}" type="slidenum">
              <a:rPr lang="ja-JP" altLang="en-US" smtClean="0"/>
              <a:pPr/>
              <a:t>4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72816"/>
            <a:ext cx="8305800" cy="894184"/>
          </a:xfrm>
        </p:spPr>
        <p:txBody>
          <a:bodyPr/>
          <a:lstStyle/>
          <a:p>
            <a:r>
              <a:rPr lang="ja-JP" altLang="en-US" dirty="0">
                <a:ea typeface="ＭＳ Ｐゴシック" pitchFamily="50" charset="-128"/>
              </a:rPr>
              <a:t>コンテンツ</a:t>
            </a:r>
            <a:r>
              <a:rPr lang="ja-JP" altLang="en-US" dirty="0" smtClean="0">
                <a:ea typeface="ＭＳ Ｐゴシック" pitchFamily="50" charset="-128"/>
              </a:rPr>
              <a:t>の注意事項</a:t>
            </a:r>
            <a:endParaRPr lang="en-US" altLang="ja-JP" dirty="0">
              <a:ea typeface="ＭＳ Ｐゴシック" pitchFamily="50" charset="-128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写真の撮り方、掲載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方法　</a:t>
            </a:r>
            <a:endParaRPr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個人情報の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扱い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ホームページを見た人からの連絡方法、さまざま人が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いる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リンクや文章の表現方法、出典を明記する、コピーはだめ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著作権を理解する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文章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のレイアウト基本を理解し、見やすいページや表現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画像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をクリックして、画像で拡大、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PDF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などの文書で表示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新聞社や放送メディアなどはリンク設定を申請、条件を確認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B681-C431-482B-BD61-CA983754751B}" type="slidenum">
              <a:rPr lang="ja-JP" altLang="en-US" smtClean="0"/>
              <a:pPr/>
              <a:t>5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72816"/>
            <a:ext cx="8305800" cy="894184"/>
          </a:xfrm>
        </p:spPr>
        <p:txBody>
          <a:bodyPr/>
          <a:lstStyle/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セキュリティ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IPA(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独立行政法人情報処理推進機構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 http://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www.ipa.go.jp/security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セキュリティを知る、守る、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相談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する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常に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たくさんのことに気をつける、インターネットは現実社会と同じ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！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神奈川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県警サイバー犯罪情報受付　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http://www.police.pref.kanagawa.jp/mai/fmhi-tec.htm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個人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情報と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は　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http://j-net21.smrj.go.jp/well/kojinjoho/1.html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インターネットやデジタル機器の仕組みを知ろう！　相談しよう！　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B681-C431-482B-BD61-CA983754751B}" type="slidenum">
              <a:rPr lang="ja-JP" altLang="en-US" smtClean="0"/>
              <a:pPr/>
              <a:t>6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72816"/>
            <a:ext cx="8305800" cy="894184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どうしたら見てもらえるか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誰に見て欲しいか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？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アクセス記録の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分析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キーワードの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使い方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紹介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方法　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キーワード検索以外はホームページは見てくれない、他のメディアと連携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他の団体や市民活動センターとリンク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新聞社へ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FAX</a:t>
            </a:r>
            <a:r>
              <a:rPr lang="ja-JP" altLang="en-US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電子メールで情報提供　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https://www.joho.asahi.com/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B681-C431-482B-BD61-CA983754751B}" type="slidenum">
              <a:rPr lang="ja-JP" altLang="en-US" smtClean="0"/>
              <a:pPr/>
              <a:t>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44824"/>
            <a:ext cx="8305800" cy="822176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これだけは考えよう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ホームページやインターネットを活用するか、しないかを明確に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活用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するなら中途半端はダメ、積極的に活用することで認知される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ターゲットを明確に！　だれに、なにを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伝えたいか！！！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連絡手段としてだけ使うことも良い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ソーシャルネットはそのメリットをしっかり考えよう！！！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indent="0">
              <a:buNone/>
            </a:pP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特にフェイスブックはコミュニケーション手段として楽しいが時間浪費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インターネットは社会インフラです！　コミュニケーションは人と人が基本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B681-C431-482B-BD61-CA983754751B}" type="slidenum">
              <a:rPr lang="ja-JP" altLang="en-US" smtClean="0"/>
              <a:pPr/>
              <a:t>8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72816"/>
            <a:ext cx="8305800" cy="894184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質疑応答</a:t>
            </a:r>
            <a:endParaRPr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なん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でも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OK</a:t>
            </a: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お困り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のこと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あと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でメールやホームページからの場合は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www.yuuyake.or.jp   </a:t>
            </a:r>
          </a:p>
          <a:p>
            <a:pPr marL="0" indent="0">
              <a:buNone/>
            </a:pP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電話：　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044 – 220- 1588  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FAX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　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044 – 272- 9523</a:t>
            </a:r>
          </a:p>
          <a:p>
            <a:pPr marL="0" indent="0">
              <a:buNone/>
            </a:pP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住所：　川崎市川崎区渡田新町１－４－９－２０１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0" indent="0">
              <a:buNone/>
            </a:pP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B681-C431-482B-BD61-CA983754751B}" type="slidenum">
              <a:rPr lang="ja-JP" altLang="en-US" smtClean="0"/>
              <a:pPr/>
              <a:t>9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_PPTOrientation">
  <a:themeElements>
    <a:clrScheme name="MS_PPTOrientation_TP06256294 8">
      <a:dk1>
        <a:srgbClr val="58572B"/>
      </a:dk1>
      <a:lt1>
        <a:srgbClr val="FFFFFF"/>
      </a:lt1>
      <a:dk2>
        <a:srgbClr val="808000"/>
      </a:dk2>
      <a:lt2>
        <a:srgbClr val="333333"/>
      </a:lt2>
      <a:accent1>
        <a:srgbClr val="CCCC99"/>
      </a:accent1>
      <a:accent2>
        <a:srgbClr val="FFFFCC"/>
      </a:accent2>
      <a:accent3>
        <a:srgbClr val="FFFFFF"/>
      </a:accent3>
      <a:accent4>
        <a:srgbClr val="4A4923"/>
      </a:accent4>
      <a:accent5>
        <a:srgbClr val="E2E2CA"/>
      </a:accent5>
      <a:accent6>
        <a:srgbClr val="E7E7B9"/>
      </a:accent6>
      <a:hlink>
        <a:srgbClr val="990000"/>
      </a:hlink>
      <a:folHlink>
        <a:srgbClr val="663300"/>
      </a:folHlink>
    </a:clrScheme>
    <a:fontScheme name="MS_PPTOrientation_TP0625629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_PPTOrientation_TP06256294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3">
        <a:dk1>
          <a:srgbClr val="4D4D4D"/>
        </a:dk1>
        <a:lt1>
          <a:srgbClr val="FFFFD9"/>
        </a:lt1>
        <a:dk2>
          <a:srgbClr val="000000"/>
        </a:dk2>
        <a:lt2>
          <a:srgbClr val="7F7F7D"/>
        </a:lt2>
        <a:accent1>
          <a:srgbClr val="DEDACF"/>
        </a:accent1>
        <a:accent2>
          <a:srgbClr val="536D89"/>
        </a:accent2>
        <a:accent3>
          <a:srgbClr val="FFFFE9"/>
        </a:accent3>
        <a:accent4>
          <a:srgbClr val="404040"/>
        </a:accent4>
        <a:accent5>
          <a:srgbClr val="ECEAE4"/>
        </a:accent5>
        <a:accent6>
          <a:srgbClr val="4A627C"/>
        </a:accent6>
        <a:hlink>
          <a:srgbClr val="943C35"/>
        </a:hlink>
        <a:folHlink>
          <a:srgbClr val="6340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5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E1EAED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EEF3F4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85B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7">
        <a:dk1>
          <a:srgbClr val="666666"/>
        </a:dk1>
        <a:lt1>
          <a:srgbClr val="FFFFFF"/>
        </a:lt1>
        <a:dk2>
          <a:srgbClr val="000000"/>
        </a:dk2>
        <a:lt2>
          <a:srgbClr val="333333"/>
        </a:lt2>
        <a:accent1>
          <a:srgbClr val="D7DCC8"/>
        </a:accent1>
        <a:accent2>
          <a:srgbClr val="8DC6FF"/>
        </a:accent2>
        <a:accent3>
          <a:srgbClr val="FFFFFF"/>
        </a:accent3>
        <a:accent4>
          <a:srgbClr val="565656"/>
        </a:accent4>
        <a:accent5>
          <a:srgbClr val="E8EBE0"/>
        </a:accent5>
        <a:accent6>
          <a:srgbClr val="7FB3E7"/>
        </a:accent6>
        <a:hlink>
          <a:srgbClr val="0066CC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8">
        <a:dk1>
          <a:srgbClr val="58572B"/>
        </a:dk1>
        <a:lt1>
          <a:srgbClr val="FFFFFF"/>
        </a:lt1>
        <a:dk2>
          <a:srgbClr val="808000"/>
        </a:dk2>
        <a:lt2>
          <a:srgbClr val="333333"/>
        </a:lt2>
        <a:accent1>
          <a:srgbClr val="CCCC99"/>
        </a:accent1>
        <a:accent2>
          <a:srgbClr val="FFFFCC"/>
        </a:accent2>
        <a:accent3>
          <a:srgbClr val="FFFFFF"/>
        </a:accent3>
        <a:accent4>
          <a:srgbClr val="4A4923"/>
        </a:accent4>
        <a:accent5>
          <a:srgbClr val="E2E2CA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9">
        <a:dk1>
          <a:srgbClr val="666633"/>
        </a:dk1>
        <a:lt1>
          <a:srgbClr val="008080"/>
        </a:lt1>
        <a:dk2>
          <a:srgbClr val="808000"/>
        </a:dk2>
        <a:lt2>
          <a:srgbClr val="005A58"/>
        </a:lt2>
        <a:accent1>
          <a:srgbClr val="B5C6B3"/>
        </a:accent1>
        <a:accent2>
          <a:srgbClr val="FFA962"/>
        </a:accent2>
        <a:accent3>
          <a:srgbClr val="AAC0C0"/>
        </a:accent3>
        <a:accent4>
          <a:srgbClr val="56562A"/>
        </a:accent4>
        <a:accent5>
          <a:srgbClr val="D7DFD6"/>
        </a:accent5>
        <a:accent6>
          <a:srgbClr val="E79958"/>
        </a:accent6>
        <a:hlink>
          <a:srgbClr val="FFEFCE"/>
        </a:hlink>
        <a:folHlink>
          <a:srgbClr val="A74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Orientation_TP06256294 10">
        <a:dk1>
          <a:srgbClr val="003366"/>
        </a:dk1>
        <a:lt1>
          <a:srgbClr val="A28E73"/>
        </a:lt1>
        <a:dk2>
          <a:srgbClr val="000099"/>
        </a:dk2>
        <a:lt2>
          <a:srgbClr val="D2C368"/>
        </a:lt2>
        <a:accent1>
          <a:srgbClr val="D1EBEA"/>
        </a:accent1>
        <a:accent2>
          <a:srgbClr val="CEC975"/>
        </a:accent2>
        <a:accent3>
          <a:srgbClr val="AAAACA"/>
        </a:accent3>
        <a:accent4>
          <a:srgbClr val="8A7861"/>
        </a:accent4>
        <a:accent5>
          <a:srgbClr val="E5F3F3"/>
        </a:accent5>
        <a:accent6>
          <a:srgbClr val="BAB669"/>
        </a:accent6>
        <a:hlink>
          <a:srgbClr val="7EBA93"/>
        </a:hlink>
        <a:folHlink>
          <a:srgbClr val="F09D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Orientation_TP06256294 11">
        <a:dk1>
          <a:srgbClr val="336699"/>
        </a:dk1>
        <a:lt1>
          <a:srgbClr val="969696"/>
        </a:lt1>
        <a:dk2>
          <a:srgbClr val="000000"/>
        </a:dk2>
        <a:lt2>
          <a:srgbClr val="517FA1"/>
        </a:lt2>
        <a:accent1>
          <a:srgbClr val="F3F5DD"/>
        </a:accent1>
        <a:accent2>
          <a:srgbClr val="CB4B0A"/>
        </a:accent2>
        <a:accent3>
          <a:srgbClr val="AAAAAA"/>
        </a:accent3>
        <a:accent4>
          <a:srgbClr val="7F7F7F"/>
        </a:accent4>
        <a:accent5>
          <a:srgbClr val="F8F9EB"/>
        </a:accent5>
        <a:accent6>
          <a:srgbClr val="B84308"/>
        </a:accent6>
        <a:hlink>
          <a:srgbClr val="D4B224"/>
        </a:hlink>
        <a:folHlink>
          <a:srgbClr val="D58E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Orientation_TP06256294 12">
        <a:dk1>
          <a:srgbClr val="5C1F00"/>
        </a:dk1>
        <a:lt1>
          <a:srgbClr val="8FA418"/>
        </a:lt1>
        <a:dk2>
          <a:srgbClr val="800000"/>
        </a:dk2>
        <a:lt2>
          <a:srgbClr val="A89546"/>
        </a:lt2>
        <a:accent1>
          <a:srgbClr val="EDF6BE"/>
        </a:accent1>
        <a:accent2>
          <a:srgbClr val="ADBC00"/>
        </a:accent2>
        <a:accent3>
          <a:srgbClr val="C0AAAA"/>
        </a:accent3>
        <a:accent4>
          <a:srgbClr val="798B13"/>
        </a:accent4>
        <a:accent5>
          <a:srgbClr val="F4FADB"/>
        </a:accent5>
        <a:accent6>
          <a:srgbClr val="9CAA00"/>
        </a:accent6>
        <a:hlink>
          <a:srgbClr val="FF7500"/>
        </a:hlink>
        <a:folHlink>
          <a:srgbClr val="3E5E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874CF1A-F55E-4BB4-9CE2-CA69E64D8A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MS_PPTOrientation</Template>
  <TotalTime>285</TotalTime>
  <Words>416</Words>
  <Application>Microsoft Office PowerPoint</Application>
  <PresentationFormat>画面に合わせる (4:3)</PresentationFormat>
  <Paragraphs>92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MS_PPTOrientation</vt:lpstr>
      <vt:lpstr>市民活動でインターネットをもっと活用！</vt:lpstr>
      <vt:lpstr>セミナー トピックス</vt:lpstr>
      <vt:lpstr>インターネットの活用方法</vt:lpstr>
      <vt:lpstr>デジタルマーケティング</vt:lpstr>
      <vt:lpstr>コンテンツの注意事項</vt:lpstr>
      <vt:lpstr>セキュリティ</vt:lpstr>
      <vt:lpstr>どうしたら見てもらえるか</vt:lpstr>
      <vt:lpstr>これだけは考えよう</vt:lpstr>
      <vt:lpstr>質疑応答</vt:lpstr>
      <vt:lpstr>何でも相談会コーナー</vt:lpstr>
    </vt:vector>
  </TitlesOfParts>
  <Company>G3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ようこそ!</dc:title>
  <dc:creator>KHO</dc:creator>
  <cp:lastModifiedBy>KHO</cp:lastModifiedBy>
  <cp:revision>13</cp:revision>
  <cp:lastPrinted>1601-01-01T00:00:00Z</cp:lastPrinted>
  <dcterms:created xsi:type="dcterms:W3CDTF">2013-03-08T02:20:33Z</dcterms:created>
  <dcterms:modified xsi:type="dcterms:W3CDTF">2013-03-08T07:06:02Z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TC062562941041</vt:lpwstr>
  </property>
</Properties>
</file>